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56" r:id="rId4"/>
    <p:sldId id="257" r:id="rId5"/>
    <p:sldId id="260" r:id="rId6"/>
    <p:sldId id="259" r:id="rId7"/>
    <p:sldId id="262" r:id="rId8"/>
    <p:sldId id="261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46782-17B7-4EF6-BFAA-2BBCD24FE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4D69FA-E712-4171-949F-970DB0C6C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5C1072-6BAC-4433-BB34-3B15EA98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D3D975-94B0-4742-87F9-DB45C42C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586747-9AE7-4F37-8F3E-6C94D8B5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0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FB5A2-870E-4F38-81C3-DE67FF5C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440E06-921C-4D0C-971B-CA36AEE0E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8C0ACE-9A30-4677-8CAE-1BEBA431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07BB05-6436-45EB-8722-F8C0D47B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085C76-FD58-40DA-89DC-E08A8A8E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6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AF5EC4-B7EF-4728-A7DD-19579EE7E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68B35BF-53B3-4B9E-8533-B5B2F11FA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186B52-74AD-4917-AF80-D8FC476C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406D75-A76B-4795-895D-D10B107B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47A0CD-AB9F-4738-A03A-1D3659C4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75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508CE-0F53-4CCF-9E92-D5701E09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B49855-6DA6-4551-AAA9-EC59741F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0BFB7A-E1E5-4228-BE53-433C6772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5615FD-DC93-4EE0-991C-8B41BB6F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768C46-7833-4781-9D4B-0DE9531C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48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5E4F6-A1B5-415D-B63A-474CCCF6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7AD211-5BCD-4AEA-A956-C607B3AD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55D09-92F2-4EC9-B255-91780472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57C472-A8C4-4FB1-9F37-E13EDA9E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ABD7E5-2F46-4565-87DD-5E0F6D61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2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883AB-7B91-4F5B-B988-C1009DCE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C30493-72BA-4231-98C4-8B9CBF90A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6DDA40-7E6D-40C5-B192-9155A8E31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726FA6-7AAC-493E-AC51-1B414F4A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107E74-CA79-4FBE-9246-F8A767FB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E143BD-5166-4ED6-865B-FBE397CC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52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46254-B55A-4982-BD0C-CC886615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D65A6B-9F7B-46E8-A40A-967FC87CA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00F256-F941-499B-BDAF-1776D1D4B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0720E12-EC09-4634-8BCE-9F3FC91BC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F9367C-BE3C-4A49-BAB5-6CF0EC118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EA1FA5C-9FF2-4055-8CF8-E52C9EBD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B3488D0-2319-445F-9796-8E59AB4E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828B83F-8F64-4AB9-B28A-091DC08F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38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27793-0161-4E7A-A339-8BE4D11C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9A116A-DDB3-4761-9539-C0A86F05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B52F7A-3745-42DC-BA74-8B983EB6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74B9AE9-6F81-458E-AADA-3CC89BC9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3358C98-E001-4E57-B55F-BAF98EE5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33C59B-71EF-429B-8D08-92DACAF6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CCCA0C-5F7E-453A-8D67-11CF1897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21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671BF-B368-4AC9-B2D7-CA7BF1BC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667576-DFEF-4545-8668-F92CDB28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A90AC7-50F9-403C-8B11-B6EC7AB59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03CEF4-6400-49C3-BDE6-7E689A66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7EB09-A9F4-4CC3-8E32-1020A52A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9598A5-FAEF-4255-9514-AE6960C8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1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07626-435E-4EF5-88F9-26AC9A85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6620AD-6810-4545-80EF-3C223147A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C5C9CB-B440-42D0-9752-E3CBCF9D5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1D4950-3390-4841-9CE0-9465F760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5BF8AB-54C4-464C-891B-DC987BDB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18E81A-6F09-4307-9777-02F19E8E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8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A75399-608C-42D7-9F4E-7FDD851E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8FFB91-D842-4012-AA9F-A61E151F5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D6B062-6957-4119-86F8-C0161CE65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22A9-5529-4082-A3A1-D85BA1432C3E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E62535-81FF-48CF-8C55-3639FD350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A9236D-1E83-40A3-9FA7-A04C72C6F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D14F-F5A5-48DD-8F42-6DFADE041D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37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start.nl/3doc/28-03-2013/NCRV_158551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q.nl/persoonlijkheidsstoorni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0BDDD8A-067F-40A2-8B6A-03964C567003}"/>
              </a:ext>
            </a:extLst>
          </p:cNvPr>
          <p:cNvSpPr/>
          <p:nvPr/>
        </p:nvSpPr>
        <p:spPr>
          <a:xfrm>
            <a:off x="780438" y="904855"/>
            <a:ext cx="1063112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Deze les: Persoonlijkheidsstoornissen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Cluster A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l-N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Hoofdstuk 10, </a:t>
            </a:r>
            <a:r>
              <a:rPr lang="nl-NL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blz</a:t>
            </a:r>
            <a:r>
              <a:rPr lang="nl-N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113 </a:t>
            </a:r>
            <a:r>
              <a:rPr lang="nl-NL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</a:t>
            </a:r>
            <a:r>
              <a:rPr lang="nl-N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118</a:t>
            </a:r>
          </a:p>
          <a:p>
            <a:pPr algn="ctr"/>
            <a:r>
              <a:rPr lang="nl-N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Verdieping: dez</a:t>
            </a:r>
            <a:r>
              <a:rPr lang="nl-N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</a:t>
            </a:r>
            <a:r>
              <a:rPr lang="nl-NL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powerpoint</a:t>
            </a:r>
            <a:endParaRPr lang="nl-N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19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870F772-91AE-4E84-8575-A1960D962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265" y="1570814"/>
            <a:ext cx="3399464" cy="339946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CA2CF9F8-880F-4CFD-8153-34DD4B6D7023}"/>
              </a:ext>
            </a:extLst>
          </p:cNvPr>
          <p:cNvSpPr/>
          <p:nvPr/>
        </p:nvSpPr>
        <p:spPr>
          <a:xfrm>
            <a:off x="1194047" y="2462014"/>
            <a:ext cx="5739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https://www.npostart.nl/3doc/28-03-2013/NCRV_1585518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A96F9A3-67F9-40D6-BE40-96AA1D032C7B}"/>
              </a:ext>
            </a:extLst>
          </p:cNvPr>
          <p:cNvSpPr txBox="1"/>
          <p:nvPr/>
        </p:nvSpPr>
        <p:spPr>
          <a:xfrm>
            <a:off x="1194047" y="1666240"/>
            <a:ext cx="593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We bekijken een 20 minuten uit de </a:t>
            </a:r>
            <a:r>
              <a:rPr lang="nl-NL" dirty="0" err="1"/>
              <a:t>docu</a:t>
            </a:r>
            <a:r>
              <a:rPr lang="nl-NL" dirty="0"/>
              <a:t>: Moeder moet dood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9A959A4-6C64-4614-BB8C-97941693304F}"/>
              </a:ext>
            </a:extLst>
          </p:cNvPr>
          <p:cNvSpPr txBox="1"/>
          <p:nvPr/>
        </p:nvSpPr>
        <p:spPr>
          <a:xfrm>
            <a:off x="1184891" y="3576320"/>
            <a:ext cx="6922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Opdracht 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Welke kenmerken herken je vanuit de verhalen van de zus en de vriendin? </a:t>
            </a:r>
          </a:p>
          <a:p>
            <a:pPr marL="285750" indent="-285750">
              <a:buFontTx/>
              <a:buChar char="-"/>
            </a:pPr>
            <a:r>
              <a:rPr lang="nl-NL" dirty="0"/>
              <a:t>Beschrijf het zelfbeeld van deze man</a:t>
            </a:r>
          </a:p>
          <a:p>
            <a:pPr marL="285750" indent="-285750">
              <a:buFontTx/>
              <a:buChar char="-"/>
            </a:pPr>
            <a:r>
              <a:rPr lang="nl-NL" dirty="0"/>
              <a:t>Maak aantekeningen van wat de familie heeft ervaren/nodig had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573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245112F-4235-45C4-81EF-9E183F57D84C}"/>
              </a:ext>
            </a:extLst>
          </p:cNvPr>
          <p:cNvSpPr txBox="1"/>
          <p:nvPr/>
        </p:nvSpPr>
        <p:spPr>
          <a:xfrm>
            <a:off x="-2877" y="304800"/>
            <a:ext cx="12194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Wat kunnen we gezamenlijk bedenken aan do’s en </a:t>
            </a:r>
            <a:r>
              <a:rPr lang="nl-NL" sz="2400" dirty="0" err="1"/>
              <a:t>don’ts</a:t>
            </a:r>
            <a:r>
              <a:rPr lang="nl-NL" sz="2400" dirty="0"/>
              <a:t> in de omgang met paranoïde mensen?</a:t>
            </a:r>
          </a:p>
        </p:txBody>
      </p:sp>
    </p:spTree>
    <p:extLst>
      <p:ext uri="{BB962C8B-B14F-4D97-AF65-F5344CB8AC3E}">
        <p14:creationId xmlns:p14="http://schemas.microsoft.com/office/powerpoint/2010/main" val="71663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6FD5CA5-9E21-4B8F-84E1-B49DB3F56556}"/>
              </a:ext>
            </a:extLst>
          </p:cNvPr>
          <p:cNvSpPr/>
          <p:nvPr/>
        </p:nvSpPr>
        <p:spPr>
          <a:xfrm>
            <a:off x="19236" y="569575"/>
            <a:ext cx="122556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zou je willen leren over 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mensen met een persoonlijkheidsstoornis?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254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60167F4-D754-432F-AFA5-786B4F8A8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836" y="1717682"/>
            <a:ext cx="4367213" cy="327119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5504AA9-4469-4199-8B31-57A37CC5D620}"/>
              </a:ext>
            </a:extLst>
          </p:cNvPr>
          <p:cNvSpPr txBox="1"/>
          <p:nvPr/>
        </p:nvSpPr>
        <p:spPr>
          <a:xfrm>
            <a:off x="427951" y="1122123"/>
            <a:ext cx="56451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Wat is een persoonlijkheidsstoornis?</a:t>
            </a:r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6C38575-4298-408E-A838-3555C08379A7}"/>
              </a:ext>
            </a:extLst>
          </p:cNvPr>
          <p:cNvSpPr txBox="1"/>
          <p:nvPr/>
        </p:nvSpPr>
        <p:spPr>
          <a:xfrm>
            <a:off x="371753" y="2055277"/>
            <a:ext cx="281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* Duurzaam patroon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A038A0D-5502-45BB-94B5-35C2126D3F87}"/>
              </a:ext>
            </a:extLst>
          </p:cNvPr>
          <p:cNvSpPr txBox="1"/>
          <p:nvPr/>
        </p:nvSpPr>
        <p:spPr>
          <a:xfrm>
            <a:off x="371753" y="2782811"/>
            <a:ext cx="6627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* Van gedachten en gevoelens en impulsbeheersing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DC93115-5013-4D85-BEF7-B2CE0642B4A7}"/>
              </a:ext>
            </a:extLst>
          </p:cNvPr>
          <p:cNvSpPr txBox="1"/>
          <p:nvPr/>
        </p:nvSpPr>
        <p:spPr>
          <a:xfrm>
            <a:off x="371753" y="3525349"/>
            <a:ext cx="6251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Dat duidelijk afwijkt van wat binnen de sociale</a:t>
            </a:r>
          </a:p>
          <a:p>
            <a:r>
              <a:rPr lang="nl-NL" sz="2400" dirty="0"/>
              <a:t>     omgeving verwacht wordt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3D18FA5-9229-42E1-B7F9-8750B18C77A9}"/>
              </a:ext>
            </a:extLst>
          </p:cNvPr>
          <p:cNvSpPr txBox="1"/>
          <p:nvPr/>
        </p:nvSpPr>
        <p:spPr>
          <a:xfrm>
            <a:off x="371753" y="4637219"/>
            <a:ext cx="3808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*</a:t>
            </a:r>
            <a:r>
              <a:rPr lang="nl-NL" sz="2400" dirty="0"/>
              <a:t> Niet optimaal functioneren</a:t>
            </a:r>
            <a:r>
              <a:rPr lang="nl-NL" dirty="0"/>
              <a:t>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594A4AC-FF3C-4B00-A342-27B532F00414}"/>
              </a:ext>
            </a:extLst>
          </p:cNvPr>
          <p:cNvSpPr txBox="1"/>
          <p:nvPr/>
        </p:nvSpPr>
        <p:spPr>
          <a:xfrm>
            <a:off x="371753" y="5379757"/>
            <a:ext cx="622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* Niet veroorzaakt door lichamelijke aandoening</a:t>
            </a:r>
          </a:p>
        </p:txBody>
      </p:sp>
    </p:spTree>
    <p:extLst>
      <p:ext uri="{BB962C8B-B14F-4D97-AF65-F5344CB8AC3E}">
        <p14:creationId xmlns:p14="http://schemas.microsoft.com/office/powerpoint/2010/main" val="123308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1B6C2B21-C634-4FAC-B513-7C2DDEA46824}"/>
              </a:ext>
            </a:extLst>
          </p:cNvPr>
          <p:cNvSpPr/>
          <p:nvPr/>
        </p:nvSpPr>
        <p:spPr>
          <a:xfrm>
            <a:off x="4490720" y="2651760"/>
            <a:ext cx="3362960" cy="1971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Persoonlijkheids-</a:t>
            </a:r>
          </a:p>
          <a:p>
            <a:pPr algn="ctr"/>
            <a:r>
              <a:rPr lang="nl-NL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Stoornissen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8D5D5E3-5901-449B-8512-096C57E982AE}"/>
              </a:ext>
            </a:extLst>
          </p:cNvPr>
          <p:cNvSpPr txBox="1"/>
          <p:nvPr/>
        </p:nvSpPr>
        <p:spPr>
          <a:xfrm>
            <a:off x="7374221" y="1920240"/>
            <a:ext cx="1333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Cognitief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A112F1D-D8B3-4B9E-90D7-88A89B3FFC9D}"/>
              </a:ext>
            </a:extLst>
          </p:cNvPr>
          <p:cNvSpPr txBox="1"/>
          <p:nvPr/>
        </p:nvSpPr>
        <p:spPr>
          <a:xfrm>
            <a:off x="2733040" y="1988513"/>
            <a:ext cx="1278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Affectief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8C757EB-32EC-4C03-A9A5-C0EDA34E2A57}"/>
              </a:ext>
            </a:extLst>
          </p:cNvPr>
          <p:cNvSpPr txBox="1"/>
          <p:nvPr/>
        </p:nvSpPr>
        <p:spPr>
          <a:xfrm>
            <a:off x="7374221" y="4892655"/>
            <a:ext cx="3367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Sociaal (interpersoonlijk)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F622B34-1009-4628-A397-AE411CF001DC}"/>
              </a:ext>
            </a:extLst>
          </p:cNvPr>
          <p:cNvSpPr txBox="1"/>
          <p:nvPr/>
        </p:nvSpPr>
        <p:spPr>
          <a:xfrm>
            <a:off x="2357120" y="4869487"/>
            <a:ext cx="2457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Impulsbeheersing</a:t>
            </a:r>
          </a:p>
        </p:txBody>
      </p:sp>
    </p:spTree>
    <p:extLst>
      <p:ext uri="{BB962C8B-B14F-4D97-AF65-F5344CB8AC3E}">
        <p14:creationId xmlns:p14="http://schemas.microsoft.com/office/powerpoint/2010/main" val="280965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CCECBF9-2CDF-4AE8-A81E-6D83FE426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51" y="1735667"/>
            <a:ext cx="3920489" cy="32004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15F0FFF-A766-4976-AC43-5FDB44BE0DCE}"/>
              </a:ext>
            </a:extLst>
          </p:cNvPr>
          <p:cNvSpPr txBox="1"/>
          <p:nvPr/>
        </p:nvSpPr>
        <p:spPr>
          <a:xfrm>
            <a:off x="5203998" y="1813805"/>
            <a:ext cx="59103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Ga naar de volgende site:</a:t>
            </a:r>
          </a:p>
          <a:p>
            <a:endParaRPr lang="nl-NL" sz="2400" dirty="0"/>
          </a:p>
          <a:p>
            <a:r>
              <a:rPr lang="nl-NL" sz="2400" dirty="0">
                <a:hlinkClick r:id="rId3"/>
              </a:rPr>
              <a:t>https://www.psyq.nl/persoonlijkheidsstoornis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en doe de persoonlijkheidsstoornistest</a:t>
            </a:r>
          </a:p>
          <a:p>
            <a:endParaRPr lang="nl-NL" sz="2400" dirty="0"/>
          </a:p>
          <a:p>
            <a:r>
              <a:rPr lang="nl-NL" sz="2400" dirty="0"/>
              <a:t>Let goed op de vragen: waar gaan ze over?</a:t>
            </a:r>
          </a:p>
        </p:txBody>
      </p:sp>
    </p:spTree>
    <p:extLst>
      <p:ext uri="{BB962C8B-B14F-4D97-AF65-F5344CB8AC3E}">
        <p14:creationId xmlns:p14="http://schemas.microsoft.com/office/powerpoint/2010/main" val="6713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C6A37B9-9B5A-461C-B69E-0AC03621FE4D}"/>
              </a:ext>
            </a:extLst>
          </p:cNvPr>
          <p:cNvSpPr txBox="1"/>
          <p:nvPr/>
        </p:nvSpPr>
        <p:spPr>
          <a:xfrm>
            <a:off x="2783840" y="965200"/>
            <a:ext cx="7014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Cluster A: Stoornissen op het contactuele vlak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1F8C84D-9A4B-4CD8-850A-9FDC08697095}"/>
              </a:ext>
            </a:extLst>
          </p:cNvPr>
          <p:cNvSpPr txBox="1"/>
          <p:nvPr/>
        </p:nvSpPr>
        <p:spPr>
          <a:xfrm>
            <a:off x="2238882" y="1473199"/>
            <a:ext cx="70680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b="1" dirty="0"/>
          </a:p>
          <a:p>
            <a:r>
              <a:rPr lang="nl-NL" sz="2400" b="1" dirty="0"/>
              <a:t>Innerlijke overtuiging: Mensen zijn niet te vertrouwen</a:t>
            </a:r>
          </a:p>
          <a:p>
            <a:pPr marL="457200" indent="-457200">
              <a:buAutoNum type="arabicPeriod"/>
            </a:pPr>
            <a:r>
              <a:rPr lang="nl-NL" sz="2400" b="1" dirty="0" err="1"/>
              <a:t>Paranoide</a:t>
            </a:r>
            <a:r>
              <a:rPr lang="nl-NL" sz="2400" b="1" dirty="0"/>
              <a:t> stoornis</a:t>
            </a:r>
          </a:p>
          <a:p>
            <a:pPr marL="457200" indent="-457200">
              <a:buAutoNum type="arabicPeriod"/>
            </a:pPr>
            <a:r>
              <a:rPr lang="nl-NL" sz="2400" b="1" dirty="0" err="1"/>
              <a:t>Schizotypische</a:t>
            </a:r>
            <a:r>
              <a:rPr lang="nl-NL" sz="2400" b="1" dirty="0"/>
              <a:t> stoornis</a:t>
            </a:r>
          </a:p>
          <a:p>
            <a:pPr marL="457200" indent="-457200">
              <a:buAutoNum type="arabicPeriod"/>
            </a:pPr>
            <a:r>
              <a:rPr lang="nl-NL" sz="2400" b="1" dirty="0"/>
              <a:t>Schizoïde stoornis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653F116-E128-41D7-A122-178380EEF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990" y="3698960"/>
            <a:ext cx="3137240" cy="261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3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C0C1F01-4777-4A0A-A67A-7DAC7A665DB8}"/>
              </a:ext>
            </a:extLst>
          </p:cNvPr>
          <p:cNvSpPr/>
          <p:nvPr/>
        </p:nvSpPr>
        <p:spPr>
          <a:xfrm>
            <a:off x="139700" y="141953"/>
            <a:ext cx="128346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rgbClr val="222222"/>
                </a:solidFill>
                <a:latin typeface="Arimo"/>
              </a:rPr>
              <a:t>Cluster A</a:t>
            </a:r>
          </a:p>
          <a:p>
            <a:r>
              <a:rPr lang="nl-NL" sz="2800" b="1" i="0" dirty="0">
                <a:solidFill>
                  <a:srgbClr val="222222"/>
                </a:solidFill>
                <a:effectLst/>
                <a:latin typeface="Arimo"/>
              </a:rPr>
              <a:t>1. Paranoïde persoonlijkheidsstoornis </a:t>
            </a:r>
          </a:p>
          <a:p>
            <a:endParaRPr lang="nl-NL" sz="2000" b="1" dirty="0">
              <a:solidFill>
                <a:srgbClr val="222222"/>
              </a:solidFill>
              <a:latin typeface="Arimo"/>
            </a:endParaRPr>
          </a:p>
          <a:p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  	Anderen, zonder gegronde redenen, verdenken van uitbuiting, het berokkenen van</a:t>
            </a:r>
          </a:p>
          <a:p>
            <a:r>
              <a:rPr lang="nl-NL" sz="2400" dirty="0">
                <a:solidFill>
                  <a:srgbClr val="222222"/>
                </a:solidFill>
                <a:latin typeface="Arimo"/>
              </a:rPr>
              <a:t>	</a:t>
            </a: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schade en bedriegen</a:t>
            </a:r>
          </a:p>
          <a:p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r>
              <a:rPr lang="nl-NL" sz="2400" dirty="0">
                <a:solidFill>
                  <a:srgbClr val="222222"/>
                </a:solidFill>
                <a:latin typeface="Arimo"/>
              </a:rPr>
              <a:t> *	</a:t>
            </a: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Twijfel aan de loyaliteit en betrouwbaarheid van vrienden of collega’s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  	Bang om iemand in vertrouwen te nemen, </a:t>
            </a:r>
            <a:r>
              <a:rPr lang="nl-NL" sz="2400" dirty="0">
                <a:solidFill>
                  <a:srgbClr val="222222"/>
                </a:solidFill>
                <a:latin typeface="Arimo"/>
              </a:rPr>
              <a:t>Twijfelt of de partner wel trouw is</a:t>
            </a:r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	Het moeilijk vinden om iemand te vergeven als hij of zij je beledigt of iets onaardigs </a:t>
            </a:r>
          </a:p>
          <a:p>
            <a:r>
              <a:rPr lang="nl-NL" sz="2400" dirty="0">
                <a:solidFill>
                  <a:srgbClr val="222222"/>
                </a:solidFill>
                <a:latin typeface="Arimo"/>
              </a:rPr>
              <a:t>	</a:t>
            </a: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zegt</a:t>
            </a:r>
          </a:p>
          <a:p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 	Achter elke onschuldige opmerking een kleinerende of beledigende betekenis zoeken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400" b="0" i="0" dirty="0">
              <a:solidFill>
                <a:srgbClr val="222222"/>
              </a:solidFill>
              <a:effectLst/>
              <a:latin typeface="Arim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 	Voelt zich onterecht aangevallen</a:t>
            </a:r>
          </a:p>
          <a:p>
            <a:r>
              <a:rPr lang="nl-NL" sz="2400" b="0" i="0" dirty="0">
                <a:solidFill>
                  <a:srgbClr val="222222"/>
                </a:solidFill>
                <a:effectLst/>
                <a:latin typeface="Arim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128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588FD20-3724-4403-B171-C180B44D6EA3}"/>
              </a:ext>
            </a:extLst>
          </p:cNvPr>
          <p:cNvSpPr txBox="1"/>
          <p:nvPr/>
        </p:nvSpPr>
        <p:spPr>
          <a:xfrm>
            <a:off x="921544" y="442913"/>
            <a:ext cx="7550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Cluster A</a:t>
            </a:r>
          </a:p>
          <a:p>
            <a:endParaRPr lang="nl-NL" sz="2800" b="1" dirty="0"/>
          </a:p>
          <a:p>
            <a:r>
              <a:rPr lang="nl-NL" sz="2800" b="1" dirty="0"/>
              <a:t>2. Schizoïde Persoonlijkheidsstoornis</a:t>
            </a:r>
          </a:p>
          <a:p>
            <a:endParaRPr lang="nl-NL" sz="2800" b="1" dirty="0"/>
          </a:p>
          <a:p>
            <a:r>
              <a:rPr lang="nl-NL" sz="2400" dirty="0"/>
              <a:t>*  Mensen die niet hechten aan relaties met anderen</a:t>
            </a:r>
          </a:p>
          <a:p>
            <a:endParaRPr lang="nl-NL" sz="2400" dirty="0"/>
          </a:p>
          <a:p>
            <a:r>
              <a:rPr lang="nl-NL" sz="2400" dirty="0"/>
              <a:t>*  Geen behoefte aan contact (fysiek, seksueel)</a:t>
            </a:r>
          </a:p>
          <a:p>
            <a:endParaRPr lang="nl-NL" sz="2400" dirty="0"/>
          </a:p>
          <a:p>
            <a:r>
              <a:rPr lang="nl-NL" sz="2400" dirty="0"/>
              <a:t>*  Niets wat hen echt gelukkig of verdrietig maakt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Behandeling: psychotherapie groep/individueel; gericht op crisissituaties hanteren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Verband met verwaarlozing in (vroege) jeugd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0850DB7-C827-4D99-9C35-CAFC440A4F55}"/>
              </a:ext>
            </a:extLst>
          </p:cNvPr>
          <p:cNvSpPr txBox="1"/>
          <p:nvPr/>
        </p:nvSpPr>
        <p:spPr>
          <a:xfrm>
            <a:off x="1057275" y="6275904"/>
            <a:ext cx="547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Wat betekent dit voor het accepteren van hulpverlening?</a:t>
            </a:r>
          </a:p>
        </p:txBody>
      </p:sp>
    </p:spTree>
    <p:extLst>
      <p:ext uri="{BB962C8B-B14F-4D97-AF65-F5344CB8AC3E}">
        <p14:creationId xmlns:p14="http://schemas.microsoft.com/office/powerpoint/2010/main" val="428101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F0FA548-527D-4C9C-BF25-6811BE306C80}"/>
              </a:ext>
            </a:extLst>
          </p:cNvPr>
          <p:cNvSpPr txBox="1"/>
          <p:nvPr/>
        </p:nvSpPr>
        <p:spPr>
          <a:xfrm>
            <a:off x="261646" y="585788"/>
            <a:ext cx="73388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Cluster A</a:t>
            </a:r>
          </a:p>
          <a:p>
            <a:r>
              <a:rPr lang="nl-NL" sz="3200" b="1" dirty="0"/>
              <a:t>3. </a:t>
            </a:r>
            <a:r>
              <a:rPr lang="nl-NL" sz="3200" b="1" dirty="0" err="1"/>
              <a:t>Schizotypische</a:t>
            </a:r>
            <a:r>
              <a:rPr lang="nl-NL" sz="3200" b="1" dirty="0"/>
              <a:t> Persoonlijkheidsstoornis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44D3E13-79D1-45DF-A786-0D43D069CA15}"/>
              </a:ext>
            </a:extLst>
          </p:cNvPr>
          <p:cNvSpPr txBox="1"/>
          <p:nvPr/>
        </p:nvSpPr>
        <p:spPr>
          <a:xfrm>
            <a:off x="261646" y="1557338"/>
            <a:ext cx="1023732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r>
              <a:rPr lang="nl-NL" sz="2400" dirty="0"/>
              <a:t>* 	</a:t>
            </a:r>
            <a:r>
              <a:rPr lang="nl-NL" sz="2000" dirty="0"/>
              <a:t>Kan zijn emotionele reactie niet goed aan laten sluiten op de situatie waar hij zich in 	bevindt</a:t>
            </a:r>
          </a:p>
          <a:p>
            <a:endParaRPr lang="nl-NL" sz="2000" dirty="0"/>
          </a:p>
          <a:p>
            <a:r>
              <a:rPr lang="nl-NL" sz="2000" dirty="0"/>
              <a:t>*	Achterdocht: hierdoor vaak geen relatie en geen werk</a:t>
            </a:r>
          </a:p>
          <a:p>
            <a:endParaRPr lang="nl-NL" sz="2000" dirty="0"/>
          </a:p>
          <a:p>
            <a:r>
              <a:rPr lang="nl-NL" sz="2000" dirty="0"/>
              <a:t>*	Ongemakkelijk in gezelschap</a:t>
            </a:r>
          </a:p>
          <a:p>
            <a:endParaRPr lang="nl-NL" sz="2000" dirty="0"/>
          </a:p>
          <a:p>
            <a:r>
              <a:rPr lang="nl-NL" sz="2000" dirty="0"/>
              <a:t>*	Vreemd afwijkend gedrag, bijv. ongepast lachen maar ook inhoud van 	verhalen</a:t>
            </a:r>
          </a:p>
          <a:p>
            <a:endParaRPr lang="nl-NL" sz="2000" dirty="0"/>
          </a:p>
          <a:p>
            <a:r>
              <a:rPr lang="nl-NL" sz="2000" dirty="0"/>
              <a:t>*	Magisch geloof, verborgen boodschappen, van alles door elkaar vertellen</a:t>
            </a:r>
          </a:p>
          <a:p>
            <a:endParaRPr lang="nl-NL" sz="2000" dirty="0"/>
          </a:p>
          <a:p>
            <a:r>
              <a:rPr lang="nl-NL" sz="2000" dirty="0"/>
              <a:t>*	Hulp gericht op communicatie en relaties</a:t>
            </a:r>
          </a:p>
          <a:p>
            <a:endParaRPr lang="nl-NL" sz="2000" dirty="0"/>
          </a:p>
          <a:p>
            <a:r>
              <a:rPr lang="nl-NL" sz="2000" dirty="0"/>
              <a:t>*	Antipsychotica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9323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439</Words>
  <Application>Microsoft Office PowerPoint</Application>
  <PresentationFormat>Breedbeeld</PresentationFormat>
  <Paragraphs>88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Arimo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9</cp:revision>
  <dcterms:created xsi:type="dcterms:W3CDTF">2020-02-26T10:16:18Z</dcterms:created>
  <dcterms:modified xsi:type="dcterms:W3CDTF">2021-01-04T13:01:52Z</dcterms:modified>
</cp:coreProperties>
</file>